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5"/>
  </p:notesMasterIdLst>
  <p:handoutMasterIdLst>
    <p:handoutMasterId r:id="rId16"/>
  </p:handoutMasterIdLst>
  <p:sldIdLst>
    <p:sldId id="268" r:id="rId5"/>
    <p:sldId id="272" r:id="rId6"/>
    <p:sldId id="269" r:id="rId7"/>
    <p:sldId id="267" r:id="rId8"/>
    <p:sldId id="270" r:id="rId9"/>
    <p:sldId id="261" r:id="rId10"/>
    <p:sldId id="262" r:id="rId11"/>
    <p:sldId id="263" r:id="rId12"/>
    <p:sldId id="271" r:id="rId13"/>
    <p:sldId id="265" r:id="rId14"/>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p:cViewPr varScale="1">
        <p:scale>
          <a:sx n="82" d="100"/>
          <a:sy n="82" d="100"/>
        </p:scale>
        <p:origin x="720" y="72"/>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rishti Chakarvarty" userId="69aba5ff69943dff" providerId="LiveId" clId="{BC2A9273-72BA-4CD2-A57C-399AFE31F253}"/>
    <pc:docChg chg="delSld">
      <pc:chgData name="Drishti Chakarvarty" userId="69aba5ff69943dff" providerId="LiveId" clId="{BC2A9273-72BA-4CD2-A57C-399AFE31F253}" dt="2023-04-07T05:21:21.115" v="0" actId="2696"/>
      <pc:docMkLst>
        <pc:docMk/>
      </pc:docMkLst>
      <pc:sldChg chg="del">
        <pc:chgData name="Drishti Chakarvarty" userId="69aba5ff69943dff" providerId="LiveId" clId="{BC2A9273-72BA-4CD2-A57C-399AFE31F253}" dt="2023-04-07T05:21:21.115" v="0" actId="2696"/>
        <pc:sldMkLst>
          <pc:docMk/>
          <pc:sldMk cId="1332291891" sldId="257"/>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0" i="0" u="none" strike="noStrike" kern="1200" cap="none" spc="50" normalizeH="0" baseline="0">
              <a:solidFill>
                <a:schemeClr val="tx1">
                  <a:lumMod val="65000"/>
                  <a:lumOff val="35000"/>
                </a:schemeClr>
              </a:solidFill>
              <a:latin typeface="+mj-lt"/>
              <a:ea typeface="+mj-ea"/>
              <a:cs typeface="+mj-cs"/>
            </a:defRPr>
          </a:pPr>
          <a:endParaRPr lang="en-US"/>
        </a:p>
      </c:txPr>
    </c:title>
    <c:autoTitleDeleted val="0"/>
    <c:plotArea>
      <c:layout/>
      <c:barChart>
        <c:barDir val="col"/>
        <c:grouping val="clustered"/>
        <c:varyColors val="0"/>
        <c:ser>
          <c:idx val="0"/>
          <c:order val="0"/>
          <c:tx>
            <c:strRef>
              <c:f>Sheet1!$B$1</c:f>
              <c:strCache>
                <c:ptCount val="1"/>
                <c:pt idx="0">
                  <c:v>Percentage</c:v>
                </c:pt>
              </c:strCache>
            </c:strRef>
          </c:tx>
          <c:spPr>
            <a:solidFill>
              <a:schemeClr val="accent1">
                <a:alpha val="70000"/>
              </a:schemeClr>
            </a:solidFill>
            <a:ln>
              <a:noFill/>
            </a:ln>
            <a:effectLst/>
          </c:spPr>
          <c:invertIfNegative val="0"/>
          <c:cat>
            <c:multiLvlStrRef>
              <c:f>Sheet1!$A$2:$B$10</c:f>
              <c:multiLvlStrCache>
                <c:ptCount val="8"/>
                <c:lvl>
                  <c:pt idx="0">
                    <c:v>61.90%</c:v>
                  </c:pt>
                  <c:pt idx="1">
                    <c:v>70.50%</c:v>
                  </c:pt>
                  <c:pt idx="2">
                    <c:v>75.60%</c:v>
                  </c:pt>
                  <c:pt idx="3">
                    <c:v>79.20%</c:v>
                  </c:pt>
                  <c:pt idx="4">
                    <c:v>77.20%</c:v>
                  </c:pt>
                  <c:pt idx="5">
                    <c:v>78.00%</c:v>
                  </c:pt>
                  <c:pt idx="6">
                    <c:v>80.70%</c:v>
                  </c:pt>
                  <c:pt idx="7">
                    <c:v>86.20%</c:v>
                  </c:pt>
                </c:lvl>
                <c:lvl>
                  <c:pt idx="0">
                    <c:v>2014</c:v>
                  </c:pt>
                  <c:pt idx="1">
                    <c:v>2015</c:v>
                  </c:pt>
                  <c:pt idx="2">
                    <c:v>2016</c:v>
                  </c:pt>
                  <c:pt idx="3">
                    <c:v>2017</c:v>
                  </c:pt>
                  <c:pt idx="4">
                    <c:v>2018</c:v>
                  </c:pt>
                  <c:pt idx="5">
                    <c:v>2019</c:v>
                  </c:pt>
                  <c:pt idx="6">
                    <c:v>2020</c:v>
                  </c:pt>
                  <c:pt idx="7">
                    <c:v>2021</c:v>
                  </c:pt>
                </c:lvl>
              </c:multiLvlStrCache>
            </c:multiLvlStrRef>
          </c:cat>
          <c:val>
            <c:numRef>
              <c:f>Sheet1!$B$2:$B$5</c:f>
              <c:numCache>
                <c:formatCode>0.00%</c:formatCode>
                <c:ptCount val="4"/>
                <c:pt idx="0">
                  <c:v>0.61899999999999999</c:v>
                </c:pt>
                <c:pt idx="1">
                  <c:v>0.70499999999999996</c:v>
                </c:pt>
                <c:pt idx="2">
                  <c:v>0.75600000000000001</c:v>
                </c:pt>
                <c:pt idx="3">
                  <c:v>0.79200000000000004</c:v>
                </c:pt>
              </c:numCache>
            </c:numRef>
          </c:val>
          <c:extLst>
            <c:ext xmlns:c16="http://schemas.microsoft.com/office/drawing/2014/chart" uri="{C3380CC4-5D6E-409C-BE32-E72D297353CC}">
              <c16:uniqueId val="{00000000-5E92-4051-99BC-2623F45BF7E0}"/>
            </c:ext>
          </c:extLst>
        </c:ser>
        <c:dLbls>
          <c:showLegendKey val="0"/>
          <c:showVal val="0"/>
          <c:showCatName val="0"/>
          <c:showSerName val="0"/>
          <c:showPercent val="0"/>
          <c:showBubbleSize val="0"/>
        </c:dLbls>
        <c:gapWidth val="140"/>
        <c:overlap val="-71"/>
        <c:axId val="632163384"/>
        <c:axId val="632166128"/>
      </c:barChart>
      <c:catAx>
        <c:axId val="632163384"/>
        <c:scaling>
          <c:orientation val="minMax"/>
        </c:scaling>
        <c:delete val="0"/>
        <c:axPos val="b"/>
        <c:numFmt formatCode="General" sourceLinked="0"/>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n-lt"/>
                <a:ea typeface="+mn-ea"/>
                <a:cs typeface="+mn-cs"/>
              </a:defRPr>
            </a:pPr>
            <a:endParaRPr lang="en-US"/>
          </a:p>
        </c:txPr>
        <c:crossAx val="632166128"/>
        <c:crosses val="autoZero"/>
        <c:auto val="1"/>
        <c:lblAlgn val="ctr"/>
        <c:lblOffset val="100"/>
        <c:noMultiLvlLbl val="0"/>
      </c:catAx>
      <c:valAx>
        <c:axId val="632166128"/>
        <c:scaling>
          <c:orientation val="minMax"/>
        </c:scaling>
        <c:delete val="0"/>
        <c:axPos val="l"/>
        <c:majorGridlines>
          <c:spPr>
            <a:ln w="9525" cap="flat" cmpd="sng" algn="ctr">
              <a:solidFill>
                <a:schemeClr val="tx1">
                  <a:lumMod val="5000"/>
                  <a:lumOff val="9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en-US"/>
          </a:p>
        </c:txPr>
        <c:crossAx val="6321633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Percentage</c:v>
                </c:pt>
              </c:strCache>
            </c:strRef>
          </c:tx>
          <c:spPr>
            <a:solidFill>
              <a:schemeClr val="accent1"/>
            </a:solidFill>
            <a:ln>
              <a:noFill/>
            </a:ln>
            <a:effectLst/>
            <a:sp3d/>
          </c:spPr>
          <c:invertIfNegative val="0"/>
          <c:cat>
            <c:strRef>
              <c:f>Sheet1!$A$2:$A$7</c:f>
              <c:strCache>
                <c:ptCount val="6"/>
                <c:pt idx="0">
                  <c:v>Financial Fraud</c:v>
                </c:pt>
                <c:pt idx="1">
                  <c:v>Sabotage Of Network</c:v>
                </c:pt>
                <c:pt idx="2">
                  <c:v>Theft Of Data</c:v>
                </c:pt>
                <c:pt idx="3">
                  <c:v>System Penetration</c:v>
                </c:pt>
                <c:pt idx="4">
                  <c:v>DOS</c:v>
                </c:pt>
                <c:pt idx="5">
                  <c:v>Viruses</c:v>
                </c:pt>
              </c:strCache>
            </c:strRef>
          </c:cat>
          <c:val>
            <c:numRef>
              <c:f>Sheet1!$B$2:$B$7</c:f>
              <c:numCache>
                <c:formatCode>0%</c:formatCode>
                <c:ptCount val="6"/>
                <c:pt idx="0">
                  <c:v>0.11</c:v>
                </c:pt>
                <c:pt idx="1">
                  <c:v>0.17</c:v>
                </c:pt>
                <c:pt idx="2">
                  <c:v>0.2</c:v>
                </c:pt>
                <c:pt idx="3">
                  <c:v>0.25</c:v>
                </c:pt>
                <c:pt idx="4">
                  <c:v>0.27</c:v>
                </c:pt>
                <c:pt idx="5">
                  <c:v>0.85</c:v>
                </c:pt>
              </c:numCache>
            </c:numRef>
          </c:val>
          <c:extLst>
            <c:ext xmlns:c16="http://schemas.microsoft.com/office/drawing/2014/chart" uri="{C3380CC4-5D6E-409C-BE32-E72D297353CC}">
              <c16:uniqueId val="{00000000-AB2C-4A20-9211-277823F5DB43}"/>
            </c:ext>
          </c:extLst>
        </c:ser>
        <c:dLbls>
          <c:showLegendKey val="0"/>
          <c:showVal val="0"/>
          <c:showCatName val="0"/>
          <c:showSerName val="0"/>
          <c:showPercent val="0"/>
          <c:showBubbleSize val="0"/>
        </c:dLbls>
        <c:gapWidth val="150"/>
        <c:shape val="box"/>
        <c:axId val="1923026608"/>
        <c:axId val="1923027024"/>
        <c:axId val="0"/>
      </c:bar3DChart>
      <c:catAx>
        <c:axId val="192302660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23027024"/>
        <c:crosses val="autoZero"/>
        <c:auto val="1"/>
        <c:lblAlgn val="ctr"/>
        <c:lblOffset val="100"/>
        <c:noMultiLvlLbl val="0"/>
      </c:catAx>
      <c:valAx>
        <c:axId val="192302702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23026608"/>
        <c:crosses val="autoZero"/>
        <c:crossBetween val="between"/>
      </c:valAx>
      <c:spPr>
        <a:noFill/>
        <a:ln>
          <a:noFill/>
        </a:ln>
        <a:effectLst/>
      </c:spPr>
    </c:plotArea>
    <c:legend>
      <c:legendPos val="b"/>
      <c:layout>
        <c:manualLayout>
          <c:xMode val="edge"/>
          <c:yMode val="edge"/>
          <c:x val="0.23380671688357996"/>
          <c:y val="0.91237106951035096"/>
          <c:w val="0.52531088429310036"/>
          <c:h val="6.7761380820774889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942A0-B7D2-4B14-8FEA-55FC702F5BE7}" type="doc">
      <dgm:prSet loTypeId="urn:microsoft.com/office/officeart/2005/8/layout/vProcess5" loCatId="process" qsTypeId="urn:microsoft.com/office/officeart/2005/8/quickstyle/simple4" qsCatId="simple" csTypeId="urn:microsoft.com/office/officeart/2005/8/colors/colorful1" csCatId="colorful" phldr="1"/>
      <dgm:spPr/>
      <dgm:t>
        <a:bodyPr/>
        <a:lstStyle/>
        <a:p>
          <a:endParaRPr lang="en-US"/>
        </a:p>
      </dgm:t>
    </dgm:pt>
    <dgm:pt modelId="{095A5E99-E976-4550-8F80-53CC813F2F5A}">
      <dgm:prSet phldrT="[Text]"/>
      <dgm:spPr>
        <a:gradFill rotWithShape="0">
          <a:gsLst>
            <a:gs pos="0">
              <a:srgbClr val="703000"/>
            </a:gs>
            <a:gs pos="50000">
              <a:srgbClr val="A44A00"/>
            </a:gs>
            <a:gs pos="70000">
              <a:srgbClr val="BC5500"/>
            </a:gs>
            <a:gs pos="100000">
              <a:srgbClr val="F26D00"/>
            </a:gs>
          </a:gsLst>
        </a:gradFill>
      </dgm:spPr>
      <dgm:t>
        <a:bodyPr/>
        <a:lstStyle/>
        <a:p>
          <a:r>
            <a:rPr lang="en-US" dirty="0"/>
            <a:t>Infecting</a:t>
          </a:r>
        </a:p>
      </dgm:t>
      <dgm:extLst>
        <a:ext uri="{E40237B7-FDA0-4F09-8148-C483321AD2D9}">
          <dgm14:cNvPr xmlns:dgm14="http://schemas.microsoft.com/office/drawing/2010/diagram" id="0" name="" descr="Staggered process showing 3 tasks arranged one below the other and two downward pointing arrows are used to indicate progression from first task to second task and second task to third task."/>
        </a:ext>
      </dgm:extLst>
    </dgm:pt>
    <dgm:pt modelId="{03339A0D-5DC0-4B29-8353-C5AEBFD4DE86}" type="parTrans" cxnId="{D1A4D8E6-F04E-4AB1-8D0C-63DC7AB1E81F}">
      <dgm:prSet/>
      <dgm:spPr/>
      <dgm:t>
        <a:bodyPr/>
        <a:lstStyle/>
        <a:p>
          <a:endParaRPr lang="en-US"/>
        </a:p>
      </dgm:t>
    </dgm:pt>
    <dgm:pt modelId="{8877691F-1B60-4485-9174-DDEC7EE68B70}" type="sibTrans" cxnId="{D1A4D8E6-F04E-4AB1-8D0C-63DC7AB1E81F}">
      <dgm:prSet/>
      <dgm:spPr/>
      <dgm:t>
        <a:bodyPr/>
        <a:lstStyle/>
        <a:p>
          <a:endParaRPr lang="en-US"/>
        </a:p>
      </dgm:t>
    </dgm:pt>
    <dgm:pt modelId="{8EC937D8-BD76-4A12-A3E5-900D5C1E2E05}">
      <dgm:prSet phldrT="[Text]"/>
      <dgm:spPr/>
      <dgm:t>
        <a:bodyPr/>
        <a:lstStyle/>
        <a:p>
          <a:r>
            <a:rPr lang="en-US" dirty="0"/>
            <a:t>Stealing</a:t>
          </a:r>
        </a:p>
      </dgm:t>
    </dgm:pt>
    <dgm:pt modelId="{8265EE85-9851-494E-A6D3-1CDACE947DF3}" type="parTrans" cxnId="{43DC8383-AEE5-490C-A8E5-1F216F2B8FE6}">
      <dgm:prSet/>
      <dgm:spPr/>
      <dgm:t>
        <a:bodyPr/>
        <a:lstStyle/>
        <a:p>
          <a:endParaRPr lang="en-US"/>
        </a:p>
      </dgm:t>
    </dgm:pt>
    <dgm:pt modelId="{B3EFD4A5-9FA1-4ABE-B722-05162509509B}" type="sibTrans" cxnId="{43DC8383-AEE5-490C-A8E5-1F216F2B8FE6}">
      <dgm:prSet/>
      <dgm:spPr/>
      <dgm:t>
        <a:bodyPr/>
        <a:lstStyle/>
        <a:p>
          <a:endParaRPr lang="en-US"/>
        </a:p>
      </dgm:t>
    </dgm:pt>
    <dgm:pt modelId="{7133ECF5-4190-4604-AA2F-03C9A0A9210F}">
      <dgm:prSet phldrT="[Text]"/>
      <dgm:spPr>
        <a:gradFill rotWithShape="0">
          <a:gsLst>
            <a:gs pos="0">
              <a:srgbClr val="394404"/>
            </a:gs>
            <a:gs pos="50000">
              <a:srgbClr val="5F6F0F"/>
            </a:gs>
            <a:gs pos="70000">
              <a:srgbClr val="65741A"/>
            </a:gs>
            <a:gs pos="100000">
              <a:schemeClr val="accent4">
                <a:hueOff val="0"/>
                <a:satOff val="0"/>
                <a:lumOff val="0"/>
                <a:alphaOff val="0"/>
                <a:tint val="100000"/>
                <a:shade val="100000"/>
                <a:satMod val="155000"/>
              </a:schemeClr>
            </a:gs>
          </a:gsLst>
        </a:gradFill>
      </dgm:spPr>
      <dgm:t>
        <a:bodyPr/>
        <a:lstStyle/>
        <a:p>
          <a:r>
            <a:rPr lang="en-US" dirty="0"/>
            <a:t>Leaking</a:t>
          </a:r>
        </a:p>
      </dgm:t>
      <dgm:extLst>
        <a:ext uri="{E40237B7-FDA0-4F09-8148-C483321AD2D9}">
          <dgm14:cNvPr xmlns:dgm14="http://schemas.microsoft.com/office/drawing/2010/diagram" id="0" name="" descr="Staggered process showing 3 tasks arranged one below the other and two downward pointing arrows are used to indicate progression from first task to second task and second task to third task."/>
        </a:ext>
      </dgm:extLst>
    </dgm:pt>
    <dgm:pt modelId="{7D1B29D7-21DD-436A-8F7C-E87DE53C1431}" type="parTrans" cxnId="{011A9761-E983-4C7D-AB1D-2038261D8FF8}">
      <dgm:prSet/>
      <dgm:spPr/>
      <dgm:t>
        <a:bodyPr/>
        <a:lstStyle/>
        <a:p>
          <a:endParaRPr lang="en-US"/>
        </a:p>
      </dgm:t>
    </dgm:pt>
    <dgm:pt modelId="{46037378-034A-4662-877A-B53E1DA069A3}" type="sibTrans" cxnId="{011A9761-E983-4C7D-AB1D-2038261D8FF8}">
      <dgm:prSet/>
      <dgm:spPr/>
      <dgm:t>
        <a:bodyPr/>
        <a:lstStyle/>
        <a:p>
          <a:endParaRPr lang="en-US"/>
        </a:p>
      </dgm:t>
    </dgm:pt>
    <dgm:pt modelId="{1D84D8B6-AB32-4491-B5D2-EFE3D7668B88}" type="pres">
      <dgm:prSet presAssocID="{CD7942A0-B7D2-4B14-8FEA-55FC702F5BE7}" presName="outerComposite" presStyleCnt="0">
        <dgm:presLayoutVars>
          <dgm:chMax val="5"/>
          <dgm:dir/>
          <dgm:resizeHandles val="exact"/>
        </dgm:presLayoutVars>
      </dgm:prSet>
      <dgm:spPr/>
    </dgm:pt>
    <dgm:pt modelId="{3E0E8213-E460-4EB7-9A92-C2B1CC553F0D}" type="pres">
      <dgm:prSet presAssocID="{CD7942A0-B7D2-4B14-8FEA-55FC702F5BE7}" presName="dummyMaxCanvas" presStyleCnt="0">
        <dgm:presLayoutVars/>
      </dgm:prSet>
      <dgm:spPr/>
    </dgm:pt>
    <dgm:pt modelId="{124EF20B-D98C-45B2-BB13-7B93B5373CEB}" type="pres">
      <dgm:prSet presAssocID="{CD7942A0-B7D2-4B14-8FEA-55FC702F5BE7}" presName="ThreeNodes_1" presStyleLbl="node1" presStyleIdx="0" presStyleCnt="3" custLinFactNeighborX="-588" custLinFactNeighborY="-2251">
        <dgm:presLayoutVars>
          <dgm:bulletEnabled val="1"/>
        </dgm:presLayoutVars>
      </dgm:prSet>
      <dgm:spPr/>
    </dgm:pt>
    <dgm:pt modelId="{CA544AF7-F7B2-4CA5-9251-B4CDB8D06634}" type="pres">
      <dgm:prSet presAssocID="{CD7942A0-B7D2-4B14-8FEA-55FC702F5BE7}" presName="ThreeNodes_2" presStyleLbl="node1" presStyleIdx="1" presStyleCnt="3" custLinFactNeighborX="-586" custLinFactNeighborY="4562">
        <dgm:presLayoutVars>
          <dgm:bulletEnabled val="1"/>
        </dgm:presLayoutVars>
      </dgm:prSet>
      <dgm:spPr/>
    </dgm:pt>
    <dgm:pt modelId="{2AE92D3F-F0FA-45DD-BB60-4C6FBC6BC016}" type="pres">
      <dgm:prSet presAssocID="{CD7942A0-B7D2-4B14-8FEA-55FC702F5BE7}" presName="ThreeNodes_3" presStyleLbl="node1" presStyleIdx="2" presStyleCnt="3">
        <dgm:presLayoutVars>
          <dgm:bulletEnabled val="1"/>
        </dgm:presLayoutVars>
      </dgm:prSet>
      <dgm:spPr/>
    </dgm:pt>
    <dgm:pt modelId="{9CA877D8-99F8-40A0-89E9-59A61C9A70F4}" type="pres">
      <dgm:prSet presAssocID="{CD7942A0-B7D2-4B14-8FEA-55FC702F5BE7}" presName="ThreeConn_1-2" presStyleLbl="fgAccFollowNode1" presStyleIdx="0" presStyleCnt="2">
        <dgm:presLayoutVars>
          <dgm:bulletEnabled val="1"/>
        </dgm:presLayoutVars>
      </dgm:prSet>
      <dgm:spPr/>
    </dgm:pt>
    <dgm:pt modelId="{62643EF2-016C-41F1-8CBC-398422A85727}" type="pres">
      <dgm:prSet presAssocID="{CD7942A0-B7D2-4B14-8FEA-55FC702F5BE7}" presName="ThreeConn_2-3" presStyleLbl="fgAccFollowNode1" presStyleIdx="1" presStyleCnt="2">
        <dgm:presLayoutVars>
          <dgm:bulletEnabled val="1"/>
        </dgm:presLayoutVars>
      </dgm:prSet>
      <dgm:spPr/>
    </dgm:pt>
    <dgm:pt modelId="{7A2F6994-DA87-4497-BFC7-DD9D6EC5315F}" type="pres">
      <dgm:prSet presAssocID="{CD7942A0-B7D2-4B14-8FEA-55FC702F5BE7}" presName="ThreeNodes_1_text" presStyleLbl="node1" presStyleIdx="2" presStyleCnt="3">
        <dgm:presLayoutVars>
          <dgm:bulletEnabled val="1"/>
        </dgm:presLayoutVars>
      </dgm:prSet>
      <dgm:spPr/>
    </dgm:pt>
    <dgm:pt modelId="{916C48CB-E452-4B79-A9B9-4C9A90B47960}" type="pres">
      <dgm:prSet presAssocID="{CD7942A0-B7D2-4B14-8FEA-55FC702F5BE7}" presName="ThreeNodes_2_text" presStyleLbl="node1" presStyleIdx="2" presStyleCnt="3">
        <dgm:presLayoutVars>
          <dgm:bulletEnabled val="1"/>
        </dgm:presLayoutVars>
      </dgm:prSet>
      <dgm:spPr/>
    </dgm:pt>
    <dgm:pt modelId="{A31D264E-E285-4E5C-8EB7-762CD501BE72}" type="pres">
      <dgm:prSet presAssocID="{CD7942A0-B7D2-4B14-8FEA-55FC702F5BE7}" presName="ThreeNodes_3_text" presStyleLbl="node1" presStyleIdx="2" presStyleCnt="3">
        <dgm:presLayoutVars>
          <dgm:bulletEnabled val="1"/>
        </dgm:presLayoutVars>
      </dgm:prSet>
      <dgm:spPr/>
    </dgm:pt>
  </dgm:ptLst>
  <dgm:cxnLst>
    <dgm:cxn modelId="{5A89A138-BC1A-490F-935E-2EC3F74E8E18}" type="presOf" srcId="{7133ECF5-4190-4604-AA2F-03C9A0A9210F}" destId="{2AE92D3F-F0FA-45DD-BB60-4C6FBC6BC016}" srcOrd="0" destOrd="0" presId="urn:microsoft.com/office/officeart/2005/8/layout/vProcess5"/>
    <dgm:cxn modelId="{011A9761-E983-4C7D-AB1D-2038261D8FF8}" srcId="{CD7942A0-B7D2-4B14-8FEA-55FC702F5BE7}" destId="{7133ECF5-4190-4604-AA2F-03C9A0A9210F}" srcOrd="2" destOrd="0" parTransId="{7D1B29D7-21DD-436A-8F7C-E87DE53C1431}" sibTransId="{46037378-034A-4662-877A-B53E1DA069A3}"/>
    <dgm:cxn modelId="{8A063A46-8F8D-405A-B2D6-6495FA638F46}" type="presOf" srcId="{8EC937D8-BD76-4A12-A3E5-900D5C1E2E05}" destId="{CA544AF7-F7B2-4CA5-9251-B4CDB8D06634}" srcOrd="0" destOrd="0" presId="urn:microsoft.com/office/officeart/2005/8/layout/vProcess5"/>
    <dgm:cxn modelId="{A071614A-8A85-47B2-A113-0652CAB9B428}" type="presOf" srcId="{095A5E99-E976-4550-8F80-53CC813F2F5A}" destId="{124EF20B-D98C-45B2-BB13-7B93B5373CEB}" srcOrd="0" destOrd="0" presId="urn:microsoft.com/office/officeart/2005/8/layout/vProcess5"/>
    <dgm:cxn modelId="{43DC8383-AEE5-490C-A8E5-1F216F2B8FE6}" srcId="{CD7942A0-B7D2-4B14-8FEA-55FC702F5BE7}" destId="{8EC937D8-BD76-4A12-A3E5-900D5C1E2E05}" srcOrd="1" destOrd="0" parTransId="{8265EE85-9851-494E-A6D3-1CDACE947DF3}" sibTransId="{B3EFD4A5-9FA1-4ABE-B722-05162509509B}"/>
    <dgm:cxn modelId="{03E7038C-2CC0-496B-88A0-60396CDC31E4}" type="presOf" srcId="{7133ECF5-4190-4604-AA2F-03C9A0A9210F}" destId="{A31D264E-E285-4E5C-8EB7-762CD501BE72}" srcOrd="1" destOrd="0" presId="urn:microsoft.com/office/officeart/2005/8/layout/vProcess5"/>
    <dgm:cxn modelId="{C2D0E194-BD14-4AD2-9E3A-CE984C34B6CD}" type="presOf" srcId="{CD7942A0-B7D2-4B14-8FEA-55FC702F5BE7}" destId="{1D84D8B6-AB32-4491-B5D2-EFE3D7668B88}" srcOrd="0" destOrd="0" presId="urn:microsoft.com/office/officeart/2005/8/layout/vProcess5"/>
    <dgm:cxn modelId="{BB374C9D-646D-46E6-89B4-117F0E21BA34}" type="presOf" srcId="{8EC937D8-BD76-4A12-A3E5-900D5C1E2E05}" destId="{916C48CB-E452-4B79-A9B9-4C9A90B47960}" srcOrd="1" destOrd="0" presId="urn:microsoft.com/office/officeart/2005/8/layout/vProcess5"/>
    <dgm:cxn modelId="{12FC7FDE-4033-4970-A683-61DE6FA84E89}" type="presOf" srcId="{8877691F-1B60-4485-9174-DDEC7EE68B70}" destId="{9CA877D8-99F8-40A0-89E9-59A61C9A70F4}" srcOrd="0" destOrd="0" presId="urn:microsoft.com/office/officeart/2005/8/layout/vProcess5"/>
    <dgm:cxn modelId="{D1A4D8E6-F04E-4AB1-8D0C-63DC7AB1E81F}" srcId="{CD7942A0-B7D2-4B14-8FEA-55FC702F5BE7}" destId="{095A5E99-E976-4550-8F80-53CC813F2F5A}" srcOrd="0" destOrd="0" parTransId="{03339A0D-5DC0-4B29-8353-C5AEBFD4DE86}" sibTransId="{8877691F-1B60-4485-9174-DDEC7EE68B70}"/>
    <dgm:cxn modelId="{7C007CEB-6418-4EA7-9CB6-5B93D0C655E6}" type="presOf" srcId="{095A5E99-E976-4550-8F80-53CC813F2F5A}" destId="{7A2F6994-DA87-4497-BFC7-DD9D6EC5315F}" srcOrd="1" destOrd="0" presId="urn:microsoft.com/office/officeart/2005/8/layout/vProcess5"/>
    <dgm:cxn modelId="{6CF7D6F9-A5F2-48E3-AF5C-A2074559AE21}" type="presOf" srcId="{B3EFD4A5-9FA1-4ABE-B722-05162509509B}" destId="{62643EF2-016C-41F1-8CBC-398422A85727}" srcOrd="0" destOrd="0" presId="urn:microsoft.com/office/officeart/2005/8/layout/vProcess5"/>
    <dgm:cxn modelId="{768DB908-A4BF-48A6-A740-5DD0CBAFBB11}" type="presParOf" srcId="{1D84D8B6-AB32-4491-B5D2-EFE3D7668B88}" destId="{3E0E8213-E460-4EB7-9A92-C2B1CC553F0D}" srcOrd="0" destOrd="0" presId="urn:microsoft.com/office/officeart/2005/8/layout/vProcess5"/>
    <dgm:cxn modelId="{A8B17D3B-E670-4FE0-A845-244C702B8151}" type="presParOf" srcId="{1D84D8B6-AB32-4491-B5D2-EFE3D7668B88}" destId="{124EF20B-D98C-45B2-BB13-7B93B5373CEB}" srcOrd="1" destOrd="0" presId="urn:microsoft.com/office/officeart/2005/8/layout/vProcess5"/>
    <dgm:cxn modelId="{1E8E2D8B-A980-4080-A16E-1F74528DE4D0}" type="presParOf" srcId="{1D84D8B6-AB32-4491-B5D2-EFE3D7668B88}" destId="{CA544AF7-F7B2-4CA5-9251-B4CDB8D06634}" srcOrd="2" destOrd="0" presId="urn:microsoft.com/office/officeart/2005/8/layout/vProcess5"/>
    <dgm:cxn modelId="{7992440C-9F36-432D-90EE-E2A708CEB38B}" type="presParOf" srcId="{1D84D8B6-AB32-4491-B5D2-EFE3D7668B88}" destId="{2AE92D3F-F0FA-45DD-BB60-4C6FBC6BC016}" srcOrd="3" destOrd="0" presId="urn:microsoft.com/office/officeart/2005/8/layout/vProcess5"/>
    <dgm:cxn modelId="{DBE883B8-7D13-43BA-A456-8DBB93D30C93}" type="presParOf" srcId="{1D84D8B6-AB32-4491-B5D2-EFE3D7668B88}" destId="{9CA877D8-99F8-40A0-89E9-59A61C9A70F4}" srcOrd="4" destOrd="0" presId="urn:microsoft.com/office/officeart/2005/8/layout/vProcess5"/>
    <dgm:cxn modelId="{A3B9E6ED-FFD0-430E-B609-EBE8E75E7C44}" type="presParOf" srcId="{1D84D8B6-AB32-4491-B5D2-EFE3D7668B88}" destId="{62643EF2-016C-41F1-8CBC-398422A85727}" srcOrd="5" destOrd="0" presId="urn:microsoft.com/office/officeart/2005/8/layout/vProcess5"/>
    <dgm:cxn modelId="{278FE748-9C54-4E36-9203-E948DB63C99A}" type="presParOf" srcId="{1D84D8B6-AB32-4491-B5D2-EFE3D7668B88}" destId="{7A2F6994-DA87-4497-BFC7-DD9D6EC5315F}" srcOrd="6" destOrd="0" presId="urn:microsoft.com/office/officeart/2005/8/layout/vProcess5"/>
    <dgm:cxn modelId="{E81279B5-23BF-4F73-A353-8831FC04E9BC}" type="presParOf" srcId="{1D84D8B6-AB32-4491-B5D2-EFE3D7668B88}" destId="{916C48CB-E452-4B79-A9B9-4C9A90B47960}" srcOrd="7" destOrd="0" presId="urn:microsoft.com/office/officeart/2005/8/layout/vProcess5"/>
    <dgm:cxn modelId="{16289EC3-0C51-4B32-B6CC-FE8F7F6F6C76}" type="presParOf" srcId="{1D84D8B6-AB32-4491-B5D2-EFE3D7668B88}" destId="{A31D264E-E285-4E5C-8EB7-762CD501BE72}"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EF20B-D98C-45B2-BB13-7B93B5373CEB}">
      <dsp:nvSpPr>
        <dsp:cNvPr id="0" name=""/>
        <dsp:cNvSpPr/>
      </dsp:nvSpPr>
      <dsp:spPr>
        <a:xfrm>
          <a:off x="0" y="0"/>
          <a:ext cx="4316650" cy="1339691"/>
        </a:xfrm>
        <a:prstGeom prst="roundRect">
          <a:avLst>
            <a:gd name="adj" fmla="val 10000"/>
          </a:avLst>
        </a:prstGeom>
        <a:gradFill rotWithShape="0">
          <a:gsLst>
            <a:gs pos="0">
              <a:srgbClr val="703000"/>
            </a:gs>
            <a:gs pos="50000">
              <a:srgbClr val="A44A00"/>
            </a:gs>
            <a:gs pos="70000">
              <a:srgbClr val="BC5500"/>
            </a:gs>
            <a:gs pos="100000">
              <a:srgbClr val="F26D00"/>
            </a:gs>
          </a:gsLst>
          <a:lin ang="16200000" scaled="0"/>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l" defTabSz="2400300">
            <a:lnSpc>
              <a:spcPct val="90000"/>
            </a:lnSpc>
            <a:spcBef>
              <a:spcPct val="0"/>
            </a:spcBef>
            <a:spcAft>
              <a:spcPct val="35000"/>
            </a:spcAft>
            <a:buNone/>
          </a:pPr>
          <a:r>
            <a:rPr lang="en-US" sz="5400" kern="1200" dirty="0"/>
            <a:t>Infecting</a:t>
          </a:r>
        </a:p>
      </dsp:txBody>
      <dsp:txXfrm>
        <a:off x="39238" y="39238"/>
        <a:ext cx="2871019" cy="1261215"/>
      </dsp:txXfrm>
    </dsp:sp>
    <dsp:sp modelId="{CA544AF7-F7B2-4CA5-9251-B4CDB8D06634}">
      <dsp:nvSpPr>
        <dsp:cNvPr id="0" name=""/>
        <dsp:cNvSpPr/>
      </dsp:nvSpPr>
      <dsp:spPr>
        <a:xfrm>
          <a:off x="355585" y="1624089"/>
          <a:ext cx="4316650" cy="1339691"/>
        </a:xfrm>
        <a:prstGeom prst="roundRect">
          <a:avLst>
            <a:gd name="adj" fmla="val 10000"/>
          </a:avLst>
        </a:prstGeom>
        <a:gradFill rotWithShape="0">
          <a:gsLst>
            <a:gs pos="0">
              <a:schemeClr val="accent3">
                <a:hueOff val="0"/>
                <a:satOff val="0"/>
                <a:lumOff val="0"/>
                <a:alphaOff val="0"/>
                <a:shade val="15000"/>
                <a:satMod val="180000"/>
              </a:schemeClr>
            </a:gs>
            <a:gs pos="50000">
              <a:schemeClr val="accent3">
                <a:hueOff val="0"/>
                <a:satOff val="0"/>
                <a:lumOff val="0"/>
                <a:alphaOff val="0"/>
                <a:shade val="45000"/>
                <a:satMod val="170000"/>
              </a:schemeClr>
            </a:gs>
            <a:gs pos="70000">
              <a:schemeClr val="accent3">
                <a:hueOff val="0"/>
                <a:satOff val="0"/>
                <a:lumOff val="0"/>
                <a:alphaOff val="0"/>
                <a:tint val="99000"/>
                <a:shade val="65000"/>
                <a:satMod val="155000"/>
              </a:schemeClr>
            </a:gs>
            <a:gs pos="100000">
              <a:schemeClr val="accent3">
                <a:hueOff val="0"/>
                <a:satOff val="0"/>
                <a:lumOff val="0"/>
                <a:alphaOff val="0"/>
                <a:tint val="100000"/>
                <a:shade val="100000"/>
                <a:satMod val="155000"/>
              </a:schemeClr>
            </a:gs>
          </a:gsLst>
          <a:lin ang="16200000" scaled="0"/>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l" defTabSz="2400300">
            <a:lnSpc>
              <a:spcPct val="90000"/>
            </a:lnSpc>
            <a:spcBef>
              <a:spcPct val="0"/>
            </a:spcBef>
            <a:spcAft>
              <a:spcPct val="35000"/>
            </a:spcAft>
            <a:buNone/>
          </a:pPr>
          <a:r>
            <a:rPr lang="en-US" sz="5400" kern="1200" dirty="0"/>
            <a:t>Stealing</a:t>
          </a:r>
        </a:p>
      </dsp:txBody>
      <dsp:txXfrm>
        <a:off x="394823" y="1663327"/>
        <a:ext cx="2986494" cy="1261215"/>
      </dsp:txXfrm>
    </dsp:sp>
    <dsp:sp modelId="{2AE92D3F-F0FA-45DD-BB60-4C6FBC6BC016}">
      <dsp:nvSpPr>
        <dsp:cNvPr id="0" name=""/>
        <dsp:cNvSpPr/>
      </dsp:nvSpPr>
      <dsp:spPr>
        <a:xfrm>
          <a:off x="761761" y="3125945"/>
          <a:ext cx="4316650" cy="1339691"/>
        </a:xfrm>
        <a:prstGeom prst="roundRect">
          <a:avLst>
            <a:gd name="adj" fmla="val 10000"/>
          </a:avLst>
        </a:prstGeom>
        <a:gradFill rotWithShape="0">
          <a:gsLst>
            <a:gs pos="0">
              <a:srgbClr val="394404"/>
            </a:gs>
            <a:gs pos="50000">
              <a:srgbClr val="5F6F0F"/>
            </a:gs>
            <a:gs pos="70000">
              <a:srgbClr val="65741A"/>
            </a:gs>
            <a:gs pos="100000">
              <a:schemeClr val="accent4">
                <a:hueOff val="0"/>
                <a:satOff val="0"/>
                <a:lumOff val="0"/>
                <a:alphaOff val="0"/>
                <a:tint val="100000"/>
                <a:shade val="100000"/>
                <a:satMod val="155000"/>
              </a:schemeClr>
            </a:gs>
          </a:gsLst>
          <a:lin ang="16200000" scaled="0"/>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l" defTabSz="2400300">
            <a:lnSpc>
              <a:spcPct val="90000"/>
            </a:lnSpc>
            <a:spcBef>
              <a:spcPct val="0"/>
            </a:spcBef>
            <a:spcAft>
              <a:spcPct val="35000"/>
            </a:spcAft>
            <a:buNone/>
          </a:pPr>
          <a:r>
            <a:rPr lang="en-US" sz="5400" kern="1200" dirty="0"/>
            <a:t>Leaking</a:t>
          </a:r>
        </a:p>
      </dsp:txBody>
      <dsp:txXfrm>
        <a:off x="800999" y="3165183"/>
        <a:ext cx="2986494" cy="1261215"/>
      </dsp:txXfrm>
    </dsp:sp>
    <dsp:sp modelId="{9CA877D8-99F8-40A0-89E9-59A61C9A70F4}">
      <dsp:nvSpPr>
        <dsp:cNvPr id="0" name=""/>
        <dsp:cNvSpPr/>
      </dsp:nvSpPr>
      <dsp:spPr>
        <a:xfrm>
          <a:off x="3445850" y="1015932"/>
          <a:ext cx="870799" cy="870799"/>
        </a:xfrm>
        <a:prstGeom prst="downArrow">
          <a:avLst>
            <a:gd name="adj1" fmla="val 55000"/>
            <a:gd name="adj2" fmla="val 45000"/>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641780" y="1015932"/>
        <a:ext cx="478939" cy="655276"/>
      </dsp:txXfrm>
    </dsp:sp>
    <dsp:sp modelId="{62643EF2-016C-41F1-8CBC-398422A85727}">
      <dsp:nvSpPr>
        <dsp:cNvPr id="0" name=""/>
        <dsp:cNvSpPr/>
      </dsp:nvSpPr>
      <dsp:spPr>
        <a:xfrm>
          <a:off x="3826731" y="2569974"/>
          <a:ext cx="870799" cy="870799"/>
        </a:xfrm>
        <a:prstGeom prst="downArrow">
          <a:avLst>
            <a:gd name="adj1" fmla="val 55000"/>
            <a:gd name="adj2" fmla="val 45000"/>
          </a:avLst>
        </a:prstGeom>
        <a:solidFill>
          <a:schemeClr val="accent3">
            <a:tint val="40000"/>
            <a:alpha val="90000"/>
            <a:hueOff val="0"/>
            <a:satOff val="0"/>
            <a:lumOff val="0"/>
            <a:alphaOff val="0"/>
          </a:schemeClr>
        </a:solidFill>
        <a:ln w="9525" cap="flat" cmpd="sng" algn="ctr">
          <a:solidFill>
            <a:schemeClr val="accent3">
              <a:tint val="40000"/>
              <a:alpha val="90000"/>
              <a:hueOff val="0"/>
              <a:satOff val="0"/>
              <a:lumOff val="0"/>
              <a:alphaOff val="0"/>
            </a:schemeClr>
          </a:solidFill>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4022661" y="2569974"/>
        <a:ext cx="478939" cy="655276"/>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4/7/2023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2.svg>
</file>

<file path=ppt/media/image3.png>
</file>

<file path=ppt/media/image4.svg>
</file>

<file path=ppt/media/image5.png>
</file>

<file path=ppt/media/image6.png>
</file>

<file path=ppt/media/image7.sv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4/7/2023</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BA5BD7-F043-4D1B-AA17-CD412FC534DE}" type="slidenum">
              <a:rPr lang="en-US" smtClean="0"/>
              <a:t>5</a:t>
            </a:fld>
            <a:endParaRPr lang="en-US"/>
          </a:p>
        </p:txBody>
      </p:sp>
    </p:spTree>
    <p:extLst>
      <p:ext uri="{BB962C8B-B14F-4D97-AF65-F5344CB8AC3E}">
        <p14:creationId xmlns:p14="http://schemas.microsoft.com/office/powerpoint/2010/main" val="4117229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4/7/2023</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4/7/2023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4/7/2023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4/7/2023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4/7/2023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4/7/2023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4/7/2023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4/7/2023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4/7/2023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4/7/2023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4/7/2023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4/7/2023</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7/06/relationships/model3d" Target="../media/model3d1.glb"/><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7/06/relationships/model3d" Target="../media/model3d2.glb"/><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Content :</a:t>
            </a:r>
          </a:p>
        </p:txBody>
      </p:sp>
      <p:sp>
        <p:nvSpPr>
          <p:cNvPr id="14" name="Content Placeholder 13"/>
          <p:cNvSpPr>
            <a:spLocks noGrp="1"/>
          </p:cNvSpPr>
          <p:nvPr>
            <p:ph idx="1"/>
          </p:nvPr>
        </p:nvSpPr>
        <p:spPr/>
        <p:txBody>
          <a:bodyPr/>
          <a:lstStyle/>
          <a:p>
            <a:r>
              <a:rPr lang="en-US" dirty="0"/>
              <a:t>Introduction</a:t>
            </a:r>
          </a:p>
          <a:p>
            <a:r>
              <a:rPr lang="en-US" dirty="0"/>
              <a:t>What is Cyber Security ?</a:t>
            </a:r>
          </a:p>
          <a:p>
            <a:r>
              <a:rPr lang="en-US" dirty="0"/>
              <a:t>Cyber Crimes and It’s Types</a:t>
            </a:r>
          </a:p>
          <a:p>
            <a:r>
              <a:rPr lang="en-US" dirty="0"/>
              <a:t>Types of Security Tools</a:t>
            </a:r>
          </a:p>
          <a:p>
            <a:r>
              <a:rPr lang="en-US" dirty="0"/>
              <a:t>Advantages of Cyber Security</a:t>
            </a:r>
          </a:p>
          <a:p>
            <a:r>
              <a:rPr lang="en-US" dirty="0"/>
              <a:t>Safety tips to Cyber Crime</a:t>
            </a:r>
          </a:p>
        </p:txBody>
      </p:sp>
    </p:spTree>
    <p:extLst>
      <p:ext uri="{BB962C8B-B14F-4D97-AF65-F5344CB8AC3E}">
        <p14:creationId xmlns:p14="http://schemas.microsoft.com/office/powerpoint/2010/main" val="352911432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145142" y="2213860"/>
            <a:ext cx="10360501" cy="1223963"/>
          </a:xfrm>
        </p:spPr>
        <p:txBody>
          <a:bodyPr>
            <a:normAutofit/>
          </a:bodyPr>
          <a:lstStyle/>
          <a:p>
            <a:pPr algn="ctr"/>
            <a:r>
              <a:rPr lang="en-US" sz="6000" b="1" dirty="0"/>
              <a:t>THANK YOU</a:t>
            </a:r>
          </a:p>
        </p:txBody>
      </p:sp>
      <p:pic>
        <p:nvPicPr>
          <p:cNvPr id="7" name="Graphic 6" descr="Head with gears">
            <a:extLst>
              <a:ext uri="{FF2B5EF4-FFF2-40B4-BE49-F238E27FC236}">
                <a16:creationId xmlns:a16="http://schemas.microsoft.com/office/drawing/2014/main" id="{FC21EEED-AB68-9376-F9A0-15A553148B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13410" y="4038600"/>
            <a:ext cx="1223963" cy="1223963"/>
          </a:xfrm>
          <a:prstGeom prst="rect">
            <a:avLst/>
          </a:prstGeom>
        </p:spPr>
      </p:pic>
    </p:spTree>
    <p:extLst>
      <p:ext uri="{BB962C8B-B14F-4D97-AF65-F5344CB8AC3E}">
        <p14:creationId xmlns:p14="http://schemas.microsoft.com/office/powerpoint/2010/main" val="348033997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5AD59-F49B-4C78-98EF-0DE0351DDE11}"/>
              </a:ext>
            </a:extLst>
          </p:cNvPr>
          <p:cNvSpPr>
            <a:spLocks noGrp="1"/>
          </p:cNvSpPr>
          <p:nvPr>
            <p:ph type="title"/>
          </p:nvPr>
        </p:nvSpPr>
        <p:spPr/>
        <p:txBody>
          <a:bodyPr/>
          <a:lstStyle/>
          <a:p>
            <a:r>
              <a:rPr lang="en-IN" dirty="0"/>
              <a:t>Introduction :</a:t>
            </a:r>
          </a:p>
        </p:txBody>
      </p:sp>
      <p:sp>
        <p:nvSpPr>
          <p:cNvPr id="3" name="Content Placeholder 2">
            <a:extLst>
              <a:ext uri="{FF2B5EF4-FFF2-40B4-BE49-F238E27FC236}">
                <a16:creationId xmlns:a16="http://schemas.microsoft.com/office/drawing/2014/main" id="{43F3ABE3-5D8A-740D-D923-D3DB449AC534}"/>
              </a:ext>
            </a:extLst>
          </p:cNvPr>
          <p:cNvSpPr>
            <a:spLocks noGrp="1"/>
          </p:cNvSpPr>
          <p:nvPr>
            <p:ph idx="1"/>
          </p:nvPr>
        </p:nvSpPr>
        <p:spPr/>
        <p:txBody>
          <a:bodyPr/>
          <a:lstStyle/>
          <a:p>
            <a:r>
              <a:rPr lang="en-IN" dirty="0"/>
              <a:t>The Internet in the world is growing rapidly. There are two sides to a coin. Internet too has it’s own disadvantages (</a:t>
            </a:r>
            <a:r>
              <a:rPr lang="en-IN" dirty="0" err="1"/>
              <a:t>i.e</a:t>
            </a:r>
            <a:r>
              <a:rPr lang="en-IN" dirty="0"/>
              <a:t> : Cyber Crime)</a:t>
            </a:r>
          </a:p>
          <a:p>
            <a:r>
              <a:rPr lang="en-IN" dirty="0"/>
              <a:t>Cyber Security refers to the technologies and the process designed to protect computer networks and data from unauthorized access and attacks delivered via the Internet by cyber criminals. Therefore, cyber security is important for the network, data and application security.</a:t>
            </a:r>
          </a:p>
          <a:p>
            <a:r>
              <a:rPr lang="en-IN" dirty="0"/>
              <a:t>The objective of Cyber Security is to establish rules and measures to use against attacks over the Internet.</a:t>
            </a:r>
          </a:p>
        </p:txBody>
      </p:sp>
    </p:spTree>
    <p:extLst>
      <p:ext uri="{BB962C8B-B14F-4D97-AF65-F5344CB8AC3E}">
        <p14:creationId xmlns:p14="http://schemas.microsoft.com/office/powerpoint/2010/main" val="244975469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Cyber Security</a:t>
            </a:r>
          </a:p>
        </p:txBody>
      </p:sp>
      <p:sp>
        <p:nvSpPr>
          <p:cNvPr id="3" name="Content Placeholder 2"/>
          <p:cNvSpPr>
            <a:spLocks noGrp="1"/>
          </p:cNvSpPr>
          <p:nvPr>
            <p:ph sz="half" idx="1"/>
          </p:nvPr>
        </p:nvSpPr>
        <p:spPr/>
        <p:txBody>
          <a:bodyPr/>
          <a:lstStyle/>
          <a:p>
            <a:r>
              <a:rPr lang="en-US" dirty="0"/>
              <a:t>Cyber Security is the protection of internet-connected systems, including hardware, software and data from cyber attacks.</a:t>
            </a:r>
          </a:p>
          <a:p>
            <a:r>
              <a:rPr lang="en-US" dirty="0"/>
              <a:t>Businesses and Organizations typically employ professionals to protect their confidential data and maintain privacy and productivity.</a:t>
            </a:r>
          </a:p>
        </p:txBody>
      </p:sp>
      <p:pic>
        <p:nvPicPr>
          <p:cNvPr id="12" name="Content Placeholder 11" descr="Key">
            <a:extLst>
              <a:ext uri="{FF2B5EF4-FFF2-40B4-BE49-F238E27FC236}">
                <a16:creationId xmlns:a16="http://schemas.microsoft.com/office/drawing/2014/main" id="{7064BCF0-E0AD-7E3E-269D-B3CCE82FF5D9}"/>
              </a:ext>
            </a:extLst>
          </p:cNvPr>
          <p:cNvPicPr>
            <a:picLocks noGrp="1" noChangeAspect="1"/>
          </p:cNvPicPr>
          <p:nvPr>
            <p:ph sz="half" idx="2"/>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523412" y="1562418"/>
            <a:ext cx="1409382" cy="1409382"/>
          </a:xfrm>
        </p:spPr>
      </p:pic>
      <p:pic>
        <p:nvPicPr>
          <p:cNvPr id="14" name="Graphic 13" descr="Employee badge">
            <a:extLst>
              <a:ext uri="{FF2B5EF4-FFF2-40B4-BE49-F238E27FC236}">
                <a16:creationId xmlns:a16="http://schemas.microsoft.com/office/drawing/2014/main" id="{69883C2F-E1D9-D944-A17E-F662852962C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601834" y="3876041"/>
            <a:ext cx="1409382" cy="1409382"/>
          </a:xfrm>
          <a:prstGeom prst="rect">
            <a:avLst/>
          </a:prstGeom>
        </p:spPr>
      </p:pic>
    </p:spTree>
    <p:extLst>
      <p:ext uri="{BB962C8B-B14F-4D97-AF65-F5344CB8AC3E}">
        <p14:creationId xmlns:p14="http://schemas.microsoft.com/office/powerpoint/2010/main" val="234191114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Percentage of Successful Organizations Attacks</a:t>
            </a:r>
          </a:p>
        </p:txBody>
      </p:sp>
      <p:graphicFrame>
        <p:nvGraphicFramePr>
          <p:cNvPr id="9" name="Content Placeholder 8" descr="Clustered column chart showing the values of 3 series for 4 categories"/>
          <p:cNvGraphicFramePr>
            <a:graphicFrameLocks noGrp="1"/>
          </p:cNvGraphicFramePr>
          <p:nvPr>
            <p:ph idx="1"/>
            <p:extLst>
              <p:ext uri="{D42A27DB-BD31-4B8C-83A1-F6EECF244321}">
                <p14:modId xmlns:p14="http://schemas.microsoft.com/office/powerpoint/2010/main" val="2213159307"/>
              </p:ext>
            </p:extLst>
          </p:nvPr>
        </p:nvGraphicFramePr>
        <p:xfrm>
          <a:off x="1219200" y="1701800"/>
          <a:ext cx="10360025" cy="44624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8481171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3" y="274637"/>
            <a:ext cx="10360501" cy="1020763"/>
          </a:xfrm>
        </p:spPr>
        <p:txBody>
          <a:bodyPr/>
          <a:lstStyle/>
          <a:p>
            <a:r>
              <a:rPr lang="en-US" dirty="0"/>
              <a:t>Cyber Crime and It’s Types</a:t>
            </a:r>
          </a:p>
        </p:txBody>
      </p:sp>
      <p:sp>
        <p:nvSpPr>
          <p:cNvPr id="3" name="Content Placeholder 2"/>
          <p:cNvSpPr>
            <a:spLocks noGrp="1"/>
          </p:cNvSpPr>
          <p:nvPr>
            <p:ph sz="half" idx="1"/>
          </p:nvPr>
        </p:nvSpPr>
        <p:spPr>
          <a:xfrm>
            <a:off x="1218883" y="1371600"/>
            <a:ext cx="5180329" cy="5257800"/>
          </a:xfrm>
        </p:spPr>
        <p:txBody>
          <a:bodyPr>
            <a:normAutofit/>
          </a:bodyPr>
          <a:lstStyle/>
          <a:p>
            <a:r>
              <a:rPr lang="en-US" sz="2400" dirty="0"/>
              <a:t>Cyber Crime is a criminal activity that uses computer as an instrument to further illegal ends, such as committing fraud, data piracy etc.</a:t>
            </a:r>
          </a:p>
          <a:p>
            <a:r>
              <a:rPr lang="en-US" sz="2400" dirty="0"/>
              <a:t>Some Types include :</a:t>
            </a:r>
          </a:p>
          <a:p>
            <a:r>
              <a:rPr lang="en-US" sz="2400" dirty="0"/>
              <a:t>1. Hacking</a:t>
            </a:r>
          </a:p>
          <a:p>
            <a:r>
              <a:rPr lang="en-US" sz="2400" dirty="0"/>
              <a:t>2. Phishing</a:t>
            </a:r>
          </a:p>
          <a:p>
            <a:r>
              <a:rPr lang="en-US" sz="2400" dirty="0"/>
              <a:t>3. Denial Of Service</a:t>
            </a:r>
          </a:p>
          <a:p>
            <a:r>
              <a:rPr lang="en-US" sz="2400" dirty="0"/>
              <a:t>4. Spyware , Adware</a:t>
            </a:r>
          </a:p>
          <a:p>
            <a:r>
              <a:rPr lang="en-US" sz="2400" dirty="0"/>
              <a:t>5. Malware (Trojan, Virus, Worm </a:t>
            </a:r>
            <a:r>
              <a:rPr lang="en-US" sz="2400" dirty="0" err="1"/>
              <a:t>etc</a:t>
            </a:r>
            <a:r>
              <a:rPr lang="en-US" sz="2400" dirty="0"/>
              <a:t>)</a:t>
            </a:r>
          </a:p>
          <a:p>
            <a:r>
              <a:rPr lang="en-US" sz="2400" dirty="0"/>
              <a:t>6. Ransomware</a:t>
            </a:r>
          </a:p>
        </p:txBody>
      </p:sp>
      <p:graphicFrame>
        <p:nvGraphicFramePr>
          <p:cNvPr id="5" name="Content Placeholder 4" descr="Staggered process showing 3 tasks arranged one below the other and two downward pointing arrows are used to indicate progression from first task to second task and second task to third task."/>
          <p:cNvGraphicFramePr>
            <a:graphicFrameLocks noGrp="1"/>
          </p:cNvGraphicFramePr>
          <p:nvPr>
            <p:ph sz="half" idx="2"/>
            <p:extLst>
              <p:ext uri="{D42A27DB-BD31-4B8C-83A1-F6EECF244321}">
                <p14:modId xmlns:p14="http://schemas.microsoft.com/office/powerpoint/2010/main" val="2464022113"/>
              </p:ext>
            </p:extLst>
          </p:nvPr>
        </p:nvGraphicFramePr>
        <p:xfrm>
          <a:off x="6500813" y="1706563"/>
          <a:ext cx="5078412" cy="4465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2318924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Types of Security Attacks By Percentage</a:t>
            </a:r>
          </a:p>
        </p:txBody>
      </p:sp>
      <p:sp>
        <p:nvSpPr>
          <p:cNvPr id="8" name="Text Placeholder 7"/>
          <p:cNvSpPr>
            <a:spLocks noGrp="1"/>
          </p:cNvSpPr>
          <p:nvPr>
            <p:ph type="body" idx="1"/>
          </p:nvPr>
        </p:nvSpPr>
        <p:spPr/>
        <p:txBody>
          <a:bodyPr/>
          <a:lstStyle/>
          <a:p>
            <a:r>
              <a:rPr lang="en-US" dirty="0"/>
              <a:t>Types of attacks and Percentage Values</a:t>
            </a:r>
          </a:p>
        </p:txBody>
      </p:sp>
      <p:sp>
        <p:nvSpPr>
          <p:cNvPr id="10" name="Content Placeholder 9"/>
          <p:cNvSpPr>
            <a:spLocks noGrp="1"/>
          </p:cNvSpPr>
          <p:nvPr>
            <p:ph sz="half" idx="2"/>
          </p:nvPr>
        </p:nvSpPr>
        <p:spPr/>
        <p:txBody>
          <a:bodyPr/>
          <a:lstStyle/>
          <a:p>
            <a:r>
              <a:rPr lang="en-US" dirty="0"/>
              <a:t>Financial Fraud : 11%</a:t>
            </a:r>
          </a:p>
          <a:p>
            <a:r>
              <a:rPr lang="en-US" dirty="0"/>
              <a:t>Sabotage of network : 17%</a:t>
            </a:r>
          </a:p>
          <a:p>
            <a:r>
              <a:rPr lang="en-US" dirty="0"/>
              <a:t>Theft of data : 20%</a:t>
            </a:r>
          </a:p>
          <a:p>
            <a:r>
              <a:rPr lang="en-US" dirty="0"/>
              <a:t>System Penetration : 25%</a:t>
            </a:r>
          </a:p>
          <a:p>
            <a:r>
              <a:rPr lang="en-US" dirty="0"/>
              <a:t>DOS : 27%</a:t>
            </a:r>
          </a:p>
          <a:p>
            <a:r>
              <a:rPr lang="en-US" dirty="0"/>
              <a:t>Viruses : 85%</a:t>
            </a:r>
          </a:p>
        </p:txBody>
      </p:sp>
      <p:sp>
        <p:nvSpPr>
          <p:cNvPr id="9" name="Text Placeholder 8"/>
          <p:cNvSpPr>
            <a:spLocks noGrp="1"/>
          </p:cNvSpPr>
          <p:nvPr>
            <p:ph type="body" sz="quarter" idx="3"/>
          </p:nvPr>
        </p:nvSpPr>
        <p:spPr>
          <a:xfrm>
            <a:off x="6496644" y="1498600"/>
            <a:ext cx="5082740" cy="914400"/>
          </a:xfrm>
        </p:spPr>
        <p:txBody>
          <a:bodyPr/>
          <a:lstStyle/>
          <a:p>
            <a:r>
              <a:rPr lang="en-US" dirty="0"/>
              <a:t>Attack Percentage</a:t>
            </a:r>
          </a:p>
        </p:txBody>
      </p:sp>
      <p:graphicFrame>
        <p:nvGraphicFramePr>
          <p:cNvPr id="4" name="Content Placeholder 3">
            <a:extLst>
              <a:ext uri="{FF2B5EF4-FFF2-40B4-BE49-F238E27FC236}">
                <a16:creationId xmlns:a16="http://schemas.microsoft.com/office/drawing/2014/main" id="{D6A1E32E-F940-F2AA-3CEC-CF3DDA4DEC54}"/>
              </a:ext>
            </a:extLst>
          </p:cNvPr>
          <p:cNvGraphicFramePr>
            <a:graphicFrameLocks noGrp="1"/>
          </p:cNvGraphicFramePr>
          <p:nvPr>
            <p:ph sz="quarter" idx="4"/>
            <p:extLst>
              <p:ext uri="{D42A27DB-BD31-4B8C-83A1-F6EECF244321}">
                <p14:modId xmlns:p14="http://schemas.microsoft.com/office/powerpoint/2010/main" val="2944627231"/>
              </p:ext>
            </p:extLst>
          </p:nvPr>
        </p:nvGraphicFramePr>
        <p:xfrm>
          <a:off x="6496644" y="2405601"/>
          <a:ext cx="5384640" cy="417776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7203919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93812" y="195523"/>
            <a:ext cx="10360501" cy="1223963"/>
          </a:xfrm>
        </p:spPr>
        <p:txBody>
          <a:bodyPr/>
          <a:lstStyle/>
          <a:p>
            <a:r>
              <a:rPr lang="en-US" dirty="0"/>
              <a:t>Types of Cyber Security Tools</a:t>
            </a:r>
          </a:p>
        </p:txBody>
      </p:sp>
      <p:sp>
        <p:nvSpPr>
          <p:cNvPr id="4" name="TextBox 3">
            <a:extLst>
              <a:ext uri="{FF2B5EF4-FFF2-40B4-BE49-F238E27FC236}">
                <a16:creationId xmlns:a16="http://schemas.microsoft.com/office/drawing/2014/main" id="{5E77F39C-AD41-2FA8-B0A5-5D316CC7E4D1}"/>
              </a:ext>
            </a:extLst>
          </p:cNvPr>
          <p:cNvSpPr txBox="1"/>
          <p:nvPr/>
        </p:nvSpPr>
        <p:spPr>
          <a:xfrm>
            <a:off x="1293812" y="1752600"/>
            <a:ext cx="7609555" cy="3046988"/>
          </a:xfrm>
          <a:prstGeom prst="rect">
            <a:avLst/>
          </a:prstGeom>
          <a:noFill/>
        </p:spPr>
        <p:txBody>
          <a:bodyPr wrap="square">
            <a:spAutoFit/>
          </a:bodyPr>
          <a:lstStyle/>
          <a:p>
            <a:pPr marL="342900" indent="-342900" algn="l">
              <a:buFont typeface="Arial" panose="020B0604020202020204" pitchFamily="34" charset="0"/>
              <a:buChar char="•"/>
            </a:pPr>
            <a:r>
              <a:rPr lang="en-IN" i="0" dirty="0">
                <a:effectLst/>
                <a:latin typeface="AvenirNext"/>
              </a:rPr>
              <a:t>Network Security Monitoring Tools</a:t>
            </a:r>
          </a:p>
          <a:p>
            <a:pPr marL="342900" indent="-342900" algn="l">
              <a:buFont typeface="Arial" panose="020B0604020202020204" pitchFamily="34" charset="0"/>
              <a:buChar char="•"/>
            </a:pPr>
            <a:r>
              <a:rPr lang="en-IN" i="0" dirty="0">
                <a:effectLst/>
                <a:latin typeface="AvenirNext"/>
              </a:rPr>
              <a:t>Encryption Tools</a:t>
            </a:r>
          </a:p>
          <a:p>
            <a:pPr marL="342900" indent="-342900" algn="l">
              <a:buFont typeface="Arial" panose="020B0604020202020204" pitchFamily="34" charset="0"/>
              <a:buChar char="•"/>
            </a:pPr>
            <a:r>
              <a:rPr lang="en-IN" dirty="0">
                <a:latin typeface="AvenirNext"/>
              </a:rPr>
              <a:t>Web Vulnerability Scanning Tool</a:t>
            </a:r>
          </a:p>
          <a:p>
            <a:pPr marL="342900" indent="-342900" algn="l">
              <a:buFont typeface="Arial" panose="020B0604020202020204" pitchFamily="34" charset="0"/>
              <a:buChar char="•"/>
            </a:pPr>
            <a:r>
              <a:rPr lang="en-IN" i="0" dirty="0">
                <a:effectLst/>
                <a:latin typeface="AvenirNext"/>
              </a:rPr>
              <a:t>Penetra</a:t>
            </a:r>
            <a:r>
              <a:rPr lang="en-IN" dirty="0">
                <a:latin typeface="AvenirNext"/>
              </a:rPr>
              <a:t>tion Testing</a:t>
            </a:r>
          </a:p>
          <a:p>
            <a:pPr marL="342900" indent="-342900" algn="l">
              <a:buFont typeface="Arial" panose="020B0604020202020204" pitchFamily="34" charset="0"/>
              <a:buChar char="•"/>
            </a:pPr>
            <a:r>
              <a:rPr lang="en-IN" i="0" dirty="0">
                <a:effectLst/>
                <a:latin typeface="AvenirNext"/>
              </a:rPr>
              <a:t>Antivirus Software</a:t>
            </a:r>
          </a:p>
          <a:p>
            <a:pPr marL="342900" indent="-342900" algn="l">
              <a:buFont typeface="Arial" panose="020B0604020202020204" pitchFamily="34" charset="0"/>
              <a:buChar char="•"/>
            </a:pPr>
            <a:r>
              <a:rPr lang="en-IN" dirty="0">
                <a:latin typeface="AvenirNext"/>
              </a:rPr>
              <a:t>Network Intrusion Detection</a:t>
            </a:r>
          </a:p>
          <a:p>
            <a:pPr marL="342900" indent="-342900" algn="l">
              <a:buFont typeface="Arial" panose="020B0604020202020204" pitchFamily="34" charset="0"/>
              <a:buChar char="•"/>
            </a:pPr>
            <a:r>
              <a:rPr lang="en-IN" i="0" dirty="0">
                <a:effectLst/>
                <a:latin typeface="AvenirNext"/>
              </a:rPr>
              <a:t>Packet Sniffers</a:t>
            </a:r>
          </a:p>
          <a:p>
            <a:pPr marL="342900" indent="-342900" algn="l">
              <a:buFont typeface="Arial" panose="020B0604020202020204" pitchFamily="34" charset="0"/>
              <a:buChar char="•"/>
            </a:pPr>
            <a:r>
              <a:rPr lang="en-IN" dirty="0">
                <a:latin typeface="AvenirNext"/>
              </a:rPr>
              <a:t>Firewall Tools</a:t>
            </a:r>
            <a:endParaRPr lang="en-IN" i="0" dirty="0">
              <a:effectLst/>
              <a:latin typeface="AvenirNext"/>
            </a:endParaRPr>
          </a:p>
        </p:txBody>
      </p:sp>
      <mc:AlternateContent xmlns:mc="http://schemas.openxmlformats.org/markup-compatibility/2006">
        <mc:Choice xmlns:am3d="http://schemas.microsoft.com/office/drawing/2017/model3d" Requires="am3d">
          <p:graphicFrame>
            <p:nvGraphicFramePr>
              <p:cNvPr id="5" name="3D Model 4" descr="Closed lock">
                <a:extLst>
                  <a:ext uri="{FF2B5EF4-FFF2-40B4-BE49-F238E27FC236}">
                    <a16:creationId xmlns:a16="http://schemas.microsoft.com/office/drawing/2014/main" id="{5DCAC858-4950-2CC7-1270-5EA26CBAC8A8}"/>
                  </a:ext>
                </a:extLst>
              </p:cNvPr>
              <p:cNvGraphicFramePr>
                <a:graphicFrameLocks noChangeAspect="1"/>
              </p:cNvGraphicFramePr>
              <p:nvPr>
                <p:extLst>
                  <p:ext uri="{D42A27DB-BD31-4B8C-83A1-F6EECF244321}">
                    <p14:modId xmlns:p14="http://schemas.microsoft.com/office/powerpoint/2010/main" val="1797563051"/>
                  </p:ext>
                </p:extLst>
              </p:nvPr>
            </p:nvGraphicFramePr>
            <p:xfrm>
              <a:off x="9142412" y="807504"/>
              <a:ext cx="2303819" cy="4512438"/>
            </p:xfrm>
            <a:graphic>
              <a:graphicData uri="http://schemas.microsoft.com/office/drawing/2017/model3d">
                <am3d:model3d r:embed="rId2">
                  <am3d:spPr>
                    <a:xfrm>
                      <a:off x="0" y="0"/>
                      <a:ext cx="2303819" cy="4512438"/>
                    </a:xfrm>
                    <a:prstGeom prst="rect">
                      <a:avLst/>
                    </a:prstGeom>
                  </am3d:spPr>
                  <am3d:camera>
                    <am3d:pos x="0" y="0" z="56011935"/>
                    <am3d:up dx="0" dy="36000000" dz="0"/>
                    <am3d:lookAt x="0" y="0" z="0"/>
                    <am3d:perspective fov="2700000"/>
                  </am3d:camera>
                  <am3d:trans>
                    <am3d:meterPerModelUnit n="3525389" d="1000000"/>
                    <am3d:preTrans dx="0" dy="-18000000" dz="0"/>
                    <am3d:scale>
                      <am3d:sx n="1000000" d="1000000"/>
                      <am3d:sy n="1000000" d="1000000"/>
                      <am3d:sz n="1000000" d="1000000"/>
                    </am3d:scale>
                    <am3d:rot ax="94198" ay="-2377603" az="-60097"/>
                    <am3d:postTrans dx="0" dy="0" dz="0"/>
                  </am3d:trans>
                  <am3d:raster rName="Office3DRenderer" rVer="16.0.8326">
                    <am3d:blip r:embed="rId3"/>
                  </am3d:raster>
                  <am3d:objViewport viewportSz="477899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Closed lock">
                <a:extLst>
                  <a:ext uri="{FF2B5EF4-FFF2-40B4-BE49-F238E27FC236}">
                    <a16:creationId xmlns:a16="http://schemas.microsoft.com/office/drawing/2014/main" id="{5DCAC858-4950-2CC7-1270-5EA26CBAC8A8}"/>
                  </a:ext>
                </a:extLst>
              </p:cNvPr>
              <p:cNvPicPr>
                <a:picLocks noGrp="1" noRot="1" noChangeAspect="1" noMove="1" noResize="1" noEditPoints="1" noAdjustHandles="1" noChangeArrowheads="1" noChangeShapeType="1" noCrop="1"/>
              </p:cNvPicPr>
              <p:nvPr/>
            </p:nvPicPr>
            <p:blipFill>
              <a:blip r:embed="rId3"/>
              <a:stretch>
                <a:fillRect/>
              </a:stretch>
            </p:blipFill>
            <p:spPr>
              <a:xfrm>
                <a:off x="9142412" y="807504"/>
                <a:ext cx="2303819" cy="4512438"/>
              </a:xfrm>
              <a:prstGeom prst="rect">
                <a:avLst/>
              </a:prstGeom>
            </p:spPr>
          </p:pic>
        </mc:Fallback>
      </mc:AlternateContent>
    </p:spTree>
    <p:extLst>
      <p:ext uri="{BB962C8B-B14F-4D97-AF65-F5344CB8AC3E}">
        <p14:creationId xmlns:p14="http://schemas.microsoft.com/office/powerpoint/2010/main" val="39771080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2EA1E-742D-D769-5F14-E59F13D178AA}"/>
              </a:ext>
            </a:extLst>
          </p:cNvPr>
          <p:cNvSpPr>
            <a:spLocks noGrp="1"/>
          </p:cNvSpPr>
          <p:nvPr>
            <p:ph type="title"/>
          </p:nvPr>
        </p:nvSpPr>
        <p:spPr/>
        <p:txBody>
          <a:bodyPr/>
          <a:lstStyle/>
          <a:p>
            <a:r>
              <a:rPr lang="en-IN" dirty="0"/>
              <a:t>Advantages Of Cyber Security</a:t>
            </a:r>
          </a:p>
        </p:txBody>
      </p:sp>
      <p:sp>
        <p:nvSpPr>
          <p:cNvPr id="3" name="Content Placeholder 2">
            <a:extLst>
              <a:ext uri="{FF2B5EF4-FFF2-40B4-BE49-F238E27FC236}">
                <a16:creationId xmlns:a16="http://schemas.microsoft.com/office/drawing/2014/main" id="{F14E1403-16D1-6CB5-2ADB-0EF18672F647}"/>
              </a:ext>
            </a:extLst>
          </p:cNvPr>
          <p:cNvSpPr>
            <a:spLocks noGrp="1"/>
          </p:cNvSpPr>
          <p:nvPr>
            <p:ph idx="1"/>
          </p:nvPr>
        </p:nvSpPr>
        <p:spPr/>
        <p:txBody>
          <a:bodyPr/>
          <a:lstStyle/>
          <a:p>
            <a:r>
              <a:rPr lang="en-IN" dirty="0"/>
              <a:t>1. Protects Personal Data</a:t>
            </a:r>
          </a:p>
          <a:p>
            <a:r>
              <a:rPr lang="en-IN" dirty="0"/>
              <a:t>2. Protects Business Reputation</a:t>
            </a:r>
          </a:p>
          <a:p>
            <a:r>
              <a:rPr lang="en-IN" dirty="0"/>
              <a:t>3. Better Data Management</a:t>
            </a:r>
          </a:p>
          <a:p>
            <a:r>
              <a:rPr lang="en-IN" dirty="0"/>
              <a:t>4. Prevents Website Crashes</a:t>
            </a:r>
          </a:p>
          <a:p>
            <a:r>
              <a:rPr lang="en-IN" dirty="0"/>
              <a:t>5. Enhances Productivity</a:t>
            </a:r>
          </a:p>
          <a:p>
            <a:r>
              <a:rPr lang="en-IN" dirty="0"/>
              <a:t>6. Improves Cyber Posture</a:t>
            </a:r>
          </a:p>
          <a:p>
            <a:r>
              <a:rPr lang="en-IN" dirty="0"/>
              <a:t>7. Helps Maintain Trust and Credibility</a:t>
            </a:r>
          </a:p>
        </p:txBody>
      </p:sp>
      <p:pic>
        <p:nvPicPr>
          <p:cNvPr id="5" name="Graphic 4" descr="Presentation with bar chart">
            <a:extLst>
              <a:ext uri="{FF2B5EF4-FFF2-40B4-BE49-F238E27FC236}">
                <a16:creationId xmlns:a16="http://schemas.microsoft.com/office/drawing/2014/main" id="{53DA528C-E554-BEC3-516D-4D13DC1FACD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37612" y="2209800"/>
            <a:ext cx="2438400" cy="2438400"/>
          </a:xfrm>
          <a:prstGeom prst="rect">
            <a:avLst/>
          </a:prstGeom>
        </p:spPr>
      </p:pic>
    </p:spTree>
    <p:extLst>
      <p:ext uri="{BB962C8B-B14F-4D97-AF65-F5344CB8AC3E}">
        <p14:creationId xmlns:p14="http://schemas.microsoft.com/office/powerpoint/2010/main" val="140585013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Safety Tips For Cyber Crime</a:t>
            </a:r>
          </a:p>
        </p:txBody>
      </p:sp>
      <p:sp>
        <p:nvSpPr>
          <p:cNvPr id="12" name="Content Placeholder 11">
            <a:extLst>
              <a:ext uri="{FF2B5EF4-FFF2-40B4-BE49-F238E27FC236}">
                <a16:creationId xmlns:a16="http://schemas.microsoft.com/office/drawing/2014/main" id="{EEC0B296-308B-C174-2D88-7A498D723724}"/>
              </a:ext>
            </a:extLst>
          </p:cNvPr>
          <p:cNvSpPr>
            <a:spLocks noGrp="1"/>
          </p:cNvSpPr>
          <p:nvPr>
            <p:ph idx="1"/>
          </p:nvPr>
        </p:nvSpPr>
        <p:spPr/>
        <p:txBody>
          <a:bodyPr>
            <a:normAutofit lnSpcReduction="10000"/>
          </a:bodyPr>
          <a:lstStyle/>
          <a:p>
            <a:r>
              <a:rPr lang="en-IN" dirty="0"/>
              <a:t>1. Use Strong Passwords</a:t>
            </a:r>
          </a:p>
          <a:p>
            <a:r>
              <a:rPr lang="en-IN" dirty="0"/>
              <a:t>2. Secure Your Computer</a:t>
            </a:r>
          </a:p>
          <a:p>
            <a:r>
              <a:rPr lang="en-IN" dirty="0"/>
              <a:t>3. Block Spyware Attacks</a:t>
            </a:r>
          </a:p>
          <a:p>
            <a:r>
              <a:rPr lang="en-IN" dirty="0"/>
              <a:t>4. Secure Your Mobile Devices</a:t>
            </a:r>
          </a:p>
          <a:p>
            <a:r>
              <a:rPr lang="en-IN" dirty="0"/>
              <a:t>5. Protect Your Data</a:t>
            </a:r>
          </a:p>
          <a:p>
            <a:r>
              <a:rPr lang="en-IN" dirty="0"/>
              <a:t>6. Avoid Being Scammed</a:t>
            </a:r>
          </a:p>
          <a:p>
            <a:r>
              <a:rPr lang="en-IN" dirty="0"/>
              <a:t>7. Use Antivirus Software</a:t>
            </a:r>
          </a:p>
          <a:p>
            <a:r>
              <a:rPr lang="en-IN" dirty="0"/>
              <a:t>8. Consult Cyber Security Professionals</a:t>
            </a:r>
          </a:p>
        </p:txBody>
      </p:sp>
      <mc:AlternateContent xmlns:mc="http://schemas.openxmlformats.org/markup-compatibility/2006">
        <mc:Choice xmlns:am3d="http://schemas.microsoft.com/office/drawing/2017/model3d" Requires="am3d">
          <p:graphicFrame>
            <p:nvGraphicFramePr>
              <p:cNvPr id="13" name="3D Model 12" descr="Cpu Radiator">
                <a:extLst>
                  <a:ext uri="{FF2B5EF4-FFF2-40B4-BE49-F238E27FC236}">
                    <a16:creationId xmlns:a16="http://schemas.microsoft.com/office/drawing/2014/main" id="{A689C6B4-4D2E-9A4B-9B79-9DC4F7CA8FE0}"/>
                  </a:ext>
                </a:extLst>
              </p:cNvPr>
              <p:cNvGraphicFramePr>
                <a:graphicFrameLocks noChangeAspect="1"/>
              </p:cNvGraphicFramePr>
              <p:nvPr>
                <p:extLst>
                  <p:ext uri="{D42A27DB-BD31-4B8C-83A1-F6EECF244321}">
                    <p14:modId xmlns:p14="http://schemas.microsoft.com/office/powerpoint/2010/main" val="2262157605"/>
                  </p:ext>
                </p:extLst>
              </p:nvPr>
            </p:nvGraphicFramePr>
            <p:xfrm>
              <a:off x="6457021" y="1466406"/>
              <a:ext cx="5301223" cy="3798742"/>
            </p:xfrm>
            <a:graphic>
              <a:graphicData uri="http://schemas.microsoft.com/office/drawing/2017/model3d">
                <am3d:model3d r:embed="rId2">
                  <am3d:spPr>
                    <a:xfrm>
                      <a:off x="0" y="0"/>
                      <a:ext cx="5301223" cy="3798742"/>
                    </a:xfrm>
                    <a:prstGeom prst="rect">
                      <a:avLst/>
                    </a:prstGeom>
                  </am3d:spPr>
                  <am3d:camera>
                    <am3d:pos x="0" y="0" z="70114694"/>
                    <am3d:up dx="0" dy="36000000" dz="0"/>
                    <am3d:lookAt x="0" y="0" z="0"/>
                    <am3d:perspective fov="2700000"/>
                  </am3d:camera>
                  <am3d:trans>
                    <am3d:meterPerModelUnit n="19941198" d="1000000"/>
                    <am3d:preTrans dx="17130" dy="-8605364" dz="-162966"/>
                    <am3d:scale>
                      <am3d:sx n="1000000" d="1000000"/>
                      <am3d:sy n="1000000" d="1000000"/>
                      <am3d:sz n="1000000" d="1000000"/>
                    </am3d:scale>
                    <am3d:rot ax="1410834" ay="1458535" az="609280"/>
                    <am3d:postTrans dx="0" dy="0" dz="0"/>
                  </am3d:trans>
                  <am3d:raster rName="Office3DRenderer" rVer="16.0.8326">
                    <am3d:blip r:embed="rId3"/>
                  </am3d:raster>
                  <am3d:objViewport viewportSz="541725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descr="Cpu Radiator">
                <a:extLst>
                  <a:ext uri="{FF2B5EF4-FFF2-40B4-BE49-F238E27FC236}">
                    <a16:creationId xmlns:a16="http://schemas.microsoft.com/office/drawing/2014/main" id="{A689C6B4-4D2E-9A4B-9B79-9DC4F7CA8FE0}"/>
                  </a:ext>
                </a:extLst>
              </p:cNvPr>
              <p:cNvPicPr>
                <a:picLocks noGrp="1" noRot="1" noChangeAspect="1" noMove="1" noResize="1" noEditPoints="1" noAdjustHandles="1" noChangeArrowheads="1" noChangeShapeType="1" noCrop="1"/>
              </p:cNvPicPr>
              <p:nvPr/>
            </p:nvPicPr>
            <p:blipFill>
              <a:blip r:embed="rId3"/>
              <a:stretch>
                <a:fillRect/>
              </a:stretch>
            </p:blipFill>
            <p:spPr>
              <a:xfrm>
                <a:off x="6457021" y="1466406"/>
                <a:ext cx="5301223" cy="3798742"/>
              </a:xfrm>
              <a:prstGeom prst="rect">
                <a:avLst/>
              </a:prstGeom>
            </p:spPr>
          </p:pic>
        </mc:Fallback>
      </mc:AlternateContent>
    </p:spTree>
    <p:extLst>
      <p:ext uri="{BB962C8B-B14F-4D97-AF65-F5344CB8AC3E}">
        <p14:creationId xmlns:p14="http://schemas.microsoft.com/office/powerpoint/2010/main" val="231904698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3.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102</TotalTime>
  <Words>399</Words>
  <Application>Microsoft Office PowerPoint</Application>
  <PresentationFormat>Custom</PresentationFormat>
  <Paragraphs>66</Paragraphs>
  <Slides>10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AvenirNext</vt:lpstr>
      <vt:lpstr>Calibri</vt:lpstr>
      <vt:lpstr>Tech 16x9</vt:lpstr>
      <vt:lpstr>Content :</vt:lpstr>
      <vt:lpstr>Introduction :</vt:lpstr>
      <vt:lpstr>What is Cyber Security</vt:lpstr>
      <vt:lpstr>Percentage of Successful Organizations Attacks</vt:lpstr>
      <vt:lpstr>Cyber Crime and It’s Types</vt:lpstr>
      <vt:lpstr>Types of Security Attacks By Percentage</vt:lpstr>
      <vt:lpstr>Types of Cyber Security Tools</vt:lpstr>
      <vt:lpstr>Advantages Of Cyber Security</vt:lpstr>
      <vt:lpstr>Safety Tips For Cyber Crime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dc:title>
  <dc:creator>aman singh</dc:creator>
  <cp:lastModifiedBy>Drishti Chakarvarty</cp:lastModifiedBy>
  <cp:revision>1</cp:revision>
  <dcterms:created xsi:type="dcterms:W3CDTF">2022-12-07T07:28:16Z</dcterms:created>
  <dcterms:modified xsi:type="dcterms:W3CDTF">2023-04-07T05:21:24Z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